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63" r:id="rId2"/>
    <p:sldId id="288" r:id="rId3"/>
    <p:sldId id="289" r:id="rId4"/>
    <p:sldId id="313" r:id="rId5"/>
    <p:sldId id="314" r:id="rId6"/>
    <p:sldId id="309" r:id="rId7"/>
    <p:sldId id="310" r:id="rId8"/>
    <p:sldId id="300" r:id="rId9"/>
    <p:sldId id="303" r:id="rId10"/>
    <p:sldId id="292" r:id="rId11"/>
    <p:sldId id="293" r:id="rId12"/>
    <p:sldId id="294" r:id="rId13"/>
    <p:sldId id="295" r:id="rId14"/>
    <p:sldId id="296" r:id="rId15"/>
    <p:sldId id="297" r:id="rId16"/>
    <p:sldId id="305" r:id="rId17"/>
    <p:sldId id="306" r:id="rId18"/>
    <p:sldId id="308" r:id="rId19"/>
    <p:sldId id="311" r:id="rId20"/>
    <p:sldId id="312" r:id="rId21"/>
    <p:sldId id="30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기본 구역" id="{97509494-5F4B-4664-982F-26AE4EE2386F}">
          <p14:sldIdLst>
            <p14:sldId id="257"/>
            <p14:sldId id="263"/>
          </p14:sldIdLst>
        </p14:section>
        <p14:section name="01. 회사 소개" id="{BFA75968-C317-4F0F-9291-9D6A82296464}">
          <p14:sldIdLst>
            <p14:sldId id="288"/>
            <p14:sldId id="289"/>
          </p14:sldIdLst>
        </p14:section>
        <p14:section name="02. 시장 현황 및 분석" id="{DD6E74F9-1D98-4768-9DF7-8305CF9A9E4B}">
          <p14:sldIdLst>
            <p14:sldId id="292"/>
            <p14:sldId id="293"/>
            <p14:sldId id="273"/>
          </p14:sldIdLst>
        </p14:section>
        <p14:section name="03. 서비스 소개" id="{DD3E9C82-8816-4FCF-9FD2-28E6D1A2F125}">
          <p14:sldIdLst>
            <p14:sldId id="274"/>
            <p14:sldId id="285"/>
            <p14:sldId id="295"/>
            <p14:sldId id="287"/>
          </p14:sldIdLst>
        </p14:section>
        <p14:section name="04. 수익 모델" id="{C149FCE9-7005-4908-9E1B-A1C681A037D2}">
          <p14:sldIdLst>
            <p14:sldId id="276"/>
          </p14:sldIdLst>
        </p14:section>
        <p14:section name="05. 마케팅 전략" id="{E550ACDA-4B67-47D1-8D1C-E2C750A693D3}">
          <p14:sldIdLst>
            <p14:sldId id="278"/>
            <p14:sldId id="294"/>
          </p14:sldIdLst>
        </p14:section>
        <p14:section name="06. 중장기 사업 추진 계획" id="{2F647F73-9232-4363-8008-229A08B7DD2F}">
          <p14:sldIdLst>
            <p14:sldId id="279"/>
          </p14:sldIdLst>
        </p14:section>
        <p14:section name="07. 3개년 예상 매출 및 수익" id="{CA94E494-2306-4F73-812E-3490C57F4730}">
          <p14:sldIdLst>
            <p14:sldId id="283"/>
            <p14:sldId id="281"/>
          </p14:sldIdLst>
        </p14:section>
        <p14:section name="08. 투자금 및 소요 계획" id="{7C6A637C-0BD1-47CD-B16D-A7882BEC69EC}">
          <p14:sldIdLst>
            <p14:sldId id="282"/>
            <p14:sldId id="280"/>
            <p14:sldId id="29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4056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07AE8"/>
    <a:srgbClr val="BFBFBF"/>
    <a:srgbClr val="F19D19"/>
    <a:srgbClr val="404040"/>
    <a:srgbClr val="000000"/>
    <a:srgbClr val="2F6DA7"/>
    <a:srgbClr val="1B9C76"/>
    <a:srgbClr val="6F8E32"/>
    <a:srgbClr val="2E6E8E"/>
    <a:srgbClr val="DF0B5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 autoAdjust="0"/>
    <p:restoredTop sz="98843" autoAdjust="0"/>
  </p:normalViewPr>
  <p:slideViewPr>
    <p:cSldViewPr snapToGrid="0">
      <p:cViewPr>
        <p:scale>
          <a:sx n="100" d="100"/>
          <a:sy n="100" d="100"/>
        </p:scale>
        <p:origin x="-72" y="-270"/>
      </p:cViewPr>
      <p:guideLst>
        <p:guide orient="horz" pos="4056"/>
        <p:guide orient="horz" pos="1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798C0-4AF8-4E7D-8302-EA22F96CA6F2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D1B63-90B3-4E24-B2B9-D34161F137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2071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36746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4866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2933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4203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2464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233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23707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4377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3116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1396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3695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7F7F6-E586-4710-AEA7-9C1AB98A47A4}" type="datetimeFigureOut">
              <a:rPr lang="ko-KR" altLang="en-US" smtClean="0"/>
              <a:pPr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DC3E1-4FF4-4BFF-AB55-CF587A0C9D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6117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224155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회사소개 및 포트폴리오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8198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1506" name="Picture 2" descr="D:\작업파일\디자인\임시 디자인\cap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0007" y="1516260"/>
            <a:ext cx="8260293" cy="4646415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981075" y="1095375"/>
            <a:ext cx="965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4.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워드프레스 기반 회사 홈페이지 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해당 홈페이지는 운영상 문제로 인해 현재는 접속불가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1507" name="Picture 3" descr="D:\작업파일\디자인\임시 디자인\cap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0957" y="1592459"/>
            <a:ext cx="8260293" cy="4646415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981075" y="1095375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4.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워드프레스 기반 회사 홈페이지</a:t>
            </a:r>
          </a:p>
        </p:txBody>
      </p:sp>
    </p:spTree>
    <p:extLst>
      <p:ext uri="{BB962C8B-B14F-4D97-AF65-F5344CB8AC3E}">
        <p14:creationId xmlns="" xmlns:p14="http://schemas.microsoft.com/office/powerpoint/2010/main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1508" name="Picture 4" descr="D:\작업파일\디자인\임시 디자인\cap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0482" y="1649609"/>
            <a:ext cx="8260293" cy="4646415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981075" y="1095375"/>
            <a:ext cx="982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4.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워드프레스 기반 회사 홈페이지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(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해당 홈페이지는 운영상 문제로 인해 현재는 접속불가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)</a:t>
            </a:r>
          </a:p>
          <a:p>
            <a:endParaRPr lang="ko-KR" altLang="en-US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81075" y="1095375"/>
            <a:ext cx="982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5.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워드프레스 기반 협회 홈페이지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(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해당 홈페이지는 운영상 문제로 인해 현재는 접속불가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)</a:t>
            </a:r>
          </a:p>
          <a:p>
            <a:endParaRPr lang="ko-KR" altLang="en-US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39939" name="Picture 3" descr="D:\작업파일\디자인\임시 디자인\cap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3101" y="1590675"/>
            <a:ext cx="7762874" cy="436661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704975" y="6200775"/>
            <a:ext cx="96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사용된 플러그인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위치등록 및 지도표시 플러그인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, Custom Field </a:t>
            </a:r>
            <a:r>
              <a:rPr lang="en-US" altLang="ko-KR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Plugin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(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협회관련 업체정보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등록및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공유를 위해 사용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81075" y="1095375"/>
            <a:ext cx="982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5.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워드프레스 기반 협회 홈페이지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(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해당 홈페이지는 운영상 문제로 인해 현재는 접속불가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)</a:t>
            </a:r>
          </a:p>
          <a:p>
            <a:endParaRPr lang="ko-KR" altLang="en-US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</a:endParaRPr>
          </a:p>
        </p:txBody>
      </p:sp>
      <p:pic>
        <p:nvPicPr>
          <p:cNvPr id="8" name="Picture 4" descr="D:\작업파일\디자인\임시 디자인\cap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366" y="1724024"/>
            <a:ext cx="8263468" cy="4648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81075" y="1095375"/>
            <a:ext cx="982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5.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워드프레스 기반 협회 홈페이지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(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해당 홈페이지는 운영상 문제로 인해 현재는 접속불가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)</a:t>
            </a:r>
          </a:p>
          <a:p>
            <a:endParaRPr lang="ko-KR" altLang="en-US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</a:endParaRPr>
          </a:p>
        </p:txBody>
      </p:sp>
      <p:pic>
        <p:nvPicPr>
          <p:cNvPr id="7" name="Picture 2" descr="D:\작업파일\디자인\임시 디자인\cap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1176" y="1743074"/>
            <a:ext cx="8246534" cy="4638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37666" y="1491521"/>
            <a:ext cx="2062481" cy="3788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04508" y="1588018"/>
            <a:ext cx="6188988" cy="34881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7256" y="1595236"/>
            <a:ext cx="1963166" cy="349007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2476343" y="6491737"/>
            <a:ext cx="20521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 smtClean="0"/>
              <a:t>data_download_start_image</a:t>
            </a:r>
            <a:r>
              <a:rPr lang="en-US" altLang="ko-KR" sz="1000" dirty="0" smtClean="0"/>
              <a:t>.</a:t>
            </a:r>
            <a:r>
              <a:rPr lang="en-US" altLang="ko-KR" sz="1000" dirty="0" err="1" smtClean="0"/>
              <a:t>png</a:t>
            </a:r>
            <a:endParaRPr lang="ko-KR" altLang="en-US" sz="1000" dirty="0"/>
          </a:p>
        </p:txBody>
      </p:sp>
      <p:sp>
        <p:nvSpPr>
          <p:cNvPr id="52" name="양쪽 모서리가 둥근 사각형 51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81100" y="1019175"/>
            <a:ext cx="3914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6.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진로 탐험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모바일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어플리케이션 디자인</a:t>
            </a:r>
          </a:p>
        </p:txBody>
      </p:sp>
    </p:spTree>
    <p:extLst>
      <p:ext uri="{BB962C8B-B14F-4D97-AF65-F5344CB8AC3E}">
        <p14:creationId xmlns:p14="http://schemas.microsoft.com/office/powerpoint/2010/main" xmlns="" val="30717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7731" y="1739546"/>
            <a:ext cx="2320944" cy="42636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5634" y="1739547"/>
            <a:ext cx="2398309" cy="42636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7628" y="2025292"/>
            <a:ext cx="4160575" cy="3576509"/>
          </a:xfrm>
          <a:prstGeom prst="rect">
            <a:avLst/>
          </a:prstGeom>
        </p:spPr>
      </p:pic>
      <p:sp>
        <p:nvSpPr>
          <p:cNvPr id="44" name="양쪽 모서리가 둥근 사각형 4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81100" y="1019175"/>
            <a:ext cx="3914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6.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진로 탐험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모바일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어플리케이션 디자인</a:t>
            </a:r>
          </a:p>
        </p:txBody>
      </p:sp>
    </p:spTree>
    <p:extLst>
      <p:ext uri="{BB962C8B-B14F-4D97-AF65-F5344CB8AC3E}">
        <p14:creationId xmlns:p14="http://schemas.microsoft.com/office/powerpoint/2010/main" xmlns="" val="1546384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8770" y="1929621"/>
            <a:ext cx="2235815" cy="39711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92890" y="1929621"/>
            <a:ext cx="2235815" cy="39711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25830" y="1929621"/>
            <a:ext cx="2235815" cy="3971105"/>
          </a:xfrm>
          <a:prstGeom prst="rect">
            <a:avLst/>
          </a:prstGeom>
        </p:spPr>
      </p:pic>
      <p:sp>
        <p:nvSpPr>
          <p:cNvPr id="40" name="양쪽 모서리가 둥근 사각형 39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81100" y="1019175"/>
            <a:ext cx="3986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6.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진로 탐험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모바일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어플리케이션 디자인</a:t>
            </a:r>
          </a:p>
        </p:txBody>
      </p:sp>
    </p:spTree>
    <p:extLst>
      <p:ext uri="{BB962C8B-B14F-4D97-AF65-F5344CB8AC3E}">
        <p14:creationId xmlns:p14="http://schemas.microsoft.com/office/powerpoint/2010/main" xmlns="" val="3200100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양쪽 모서리가 둥근 사각형 39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9600" y="1019175"/>
            <a:ext cx="5312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7.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헬스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케어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어플리케이션 디자인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  (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해당어플은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운영상 현재 서비스 하고 있지 않습니다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.)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0337" y="1704975"/>
            <a:ext cx="2330567" cy="4143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0886" y="1685924"/>
            <a:ext cx="2349313" cy="4176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30827" y="1055061"/>
            <a:ext cx="2327458" cy="53703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5667" y="1619250"/>
            <a:ext cx="2358797" cy="419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010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0" y="4380800"/>
            <a:ext cx="12192000" cy="1233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9637" y="1918607"/>
            <a:ext cx="1651164" cy="22543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2771" y="253641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01.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회사 소개</a:t>
            </a:r>
          </a:p>
        </p:txBody>
      </p:sp>
      <p:sp>
        <p:nvSpPr>
          <p:cNvPr id="5" name="양쪽 모서리가 둥근 사각형 4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9753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04418" y="1205139"/>
            <a:ext cx="3680230" cy="830997"/>
            <a:chOff x="904418" y="1222375"/>
            <a:chExt cx="3680230" cy="830997"/>
          </a:xfrm>
        </p:grpSpPr>
        <p:sp>
          <p:nvSpPr>
            <p:cNvPr id="8" name="TextBox 7"/>
            <p:cNvSpPr txBox="1"/>
            <p:nvPr/>
          </p:nvSpPr>
          <p:spPr>
            <a:xfrm>
              <a:off x="1213212" y="1222375"/>
              <a:ext cx="33714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err="1" smtClean="0">
                  <a:ln>
                    <a:solidFill>
                      <a:srgbClr val="294B83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디에이치투자개발</a:t>
              </a:r>
              <a:r>
                <a:rPr lang="en-US" altLang="ko-KR" sz="2400" b="1" dirty="0" smtClean="0">
                  <a:ln>
                    <a:solidFill>
                      <a:srgbClr val="294B83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400" b="1" dirty="0">
                  <a:ln>
                    <a:solidFill>
                      <a:srgbClr val="294B83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소개</a:t>
              </a:r>
              <a:endParaRPr lang="en-US" altLang="ko-KR" sz="2400" b="1" dirty="0">
                <a:ln>
                  <a:solidFill>
                    <a:srgbClr val="294B83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endParaRPr lang="ko-KR" altLang="en-US" sz="2400" b="1" dirty="0">
                <a:ln>
                  <a:solidFill>
                    <a:srgbClr val="294B83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18" y="1320107"/>
              <a:ext cx="295732" cy="295732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3020241" y="2377168"/>
            <a:ext cx="3809222" cy="1814653"/>
            <a:chOff x="3299641" y="2643868"/>
            <a:chExt cx="3809222" cy="1814653"/>
          </a:xfrm>
        </p:grpSpPr>
        <p:sp>
          <p:nvSpPr>
            <p:cNvPr id="11" name="TextBox 10"/>
            <p:cNvSpPr txBox="1"/>
            <p:nvPr/>
          </p:nvSpPr>
          <p:spPr>
            <a:xfrm>
              <a:off x="3299641" y="2657287"/>
              <a:ext cx="1115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4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회사명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99641" y="3028762"/>
              <a:ext cx="1115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400" b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설립연도</a:t>
              </a:r>
              <a:endParaRPr lang="ko-KR" altLang="en-US" sz="14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207AE8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99641" y="3409762"/>
              <a:ext cx="1115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4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자본금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18690" y="3780253"/>
              <a:ext cx="1227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400" b="1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2020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년 </a:t>
              </a:r>
              <a:r>
                <a:rPr lang="ko-KR" altLang="en-US" sz="14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매출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8690" y="4150744"/>
              <a:ext cx="1096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400" b="1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본사주소</a:t>
              </a:r>
              <a:endParaRPr lang="ko-KR" altLang="en-US" sz="14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207AE8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28697" y="2643868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IDDMGLOBAL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46012" y="3028762"/>
              <a:ext cx="1572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2018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년 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월 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31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일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28697" y="3409762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5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천 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만원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28697" y="3780252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약 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억 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원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28697" y="4150744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서울시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마포구 </a:t>
              </a:r>
              <a:r>
                <a:rPr lang="ko-KR" altLang="en-US" sz="14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성산로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4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길 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56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964812" y="1800344"/>
            <a:ext cx="8545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“B2B, C2C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로 이어지는 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IT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외주 플랫폼과 재능마켓을 국내에 </a:t>
            </a:r>
            <a:r>
              <a:rPr lang="ko-KR" altLang="en-US" sz="14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제한두지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 않고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해외로 지속 </a:t>
            </a:r>
            <a:endParaRPr lang="en-US" altLang="ko-KR" sz="1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연계해 나가는 금융계열 </a:t>
            </a:r>
            <a:r>
              <a:rPr lang="ko-KR" altLang="en-US" sz="14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핀테크</a:t>
            </a:r>
            <a:r>
              <a:rPr lang="ko-KR" altLang="en-US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 개발사 </a:t>
            </a:r>
            <a:r>
              <a:rPr lang="en-US" altLang="ko-KR" sz="1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955964" y="4241554"/>
            <a:ext cx="1692864" cy="2450247"/>
            <a:chOff x="955964" y="4287611"/>
            <a:chExt cx="1692864" cy="2450247"/>
          </a:xfrm>
        </p:grpSpPr>
        <p:sp>
          <p:nvSpPr>
            <p:cNvPr id="23" name="TextBox 22"/>
            <p:cNvSpPr txBox="1"/>
            <p:nvPr/>
          </p:nvSpPr>
          <p:spPr>
            <a:xfrm>
              <a:off x="1071152" y="4287611"/>
              <a:ext cx="15776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07AE8"/>
                      </a:gs>
                      <a:gs pos="100000">
                        <a:srgbClr val="1B9C7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A+</a:t>
              </a:r>
              <a:endParaRPr lang="ko-KR" altLang="en-US" sz="8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rgbClr val="207AE8"/>
                    </a:gs>
                    <a:gs pos="100000">
                      <a:srgbClr val="1B9C7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2005" y="5648329"/>
              <a:ext cx="1507108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ko-KR" altLang="en-US" sz="900" dirty="0">
                  <a:ln>
                    <a:solidFill>
                      <a:schemeClr val="dk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성공적으로 개발 완료한 프로젝트 </a:t>
              </a:r>
              <a:r>
                <a:rPr lang="en-US" altLang="ko-KR" sz="900" b="1" dirty="0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900" b="1" dirty="0" smtClean="0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건 이상</a:t>
              </a:r>
              <a:endParaRPr lang="en-US" altLang="ko-KR" sz="900" b="1" dirty="0">
                <a:ln>
                  <a:solidFill>
                    <a:schemeClr val="dk1">
                      <a:alpha val="0"/>
                    </a:schemeClr>
                  </a:solidFill>
                </a:ln>
                <a:solidFill>
                  <a:srgbClr val="207AE8"/>
                </a:solidFill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ko-KR" altLang="en-US" sz="900" dirty="0" smtClean="0">
                  <a:ln>
                    <a:solidFill>
                      <a:schemeClr val="dk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중급</a:t>
              </a:r>
              <a:r>
                <a:rPr lang="en-US" altLang="ko-KR" sz="900" dirty="0" smtClean="0">
                  <a:ln>
                    <a:solidFill>
                      <a:schemeClr val="dk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 </a:t>
              </a:r>
              <a:r>
                <a:rPr lang="ko-KR" altLang="en-US" sz="900" dirty="0">
                  <a:ln>
                    <a:solidFill>
                      <a:schemeClr val="dk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개발자 </a:t>
              </a:r>
              <a:r>
                <a:rPr lang="ko-KR" altLang="en-US" sz="900" b="1" dirty="0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보유 </a:t>
              </a:r>
              <a:endParaRPr lang="en-US" altLang="ko-KR" sz="900" b="1" dirty="0">
                <a:ln>
                  <a:solidFill>
                    <a:schemeClr val="dk1">
                      <a:alpha val="0"/>
                    </a:schemeClr>
                  </a:solidFill>
                </a:ln>
                <a:solidFill>
                  <a:srgbClr val="207AE8"/>
                </a:solidFill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ko-KR" altLang="en-US" sz="900" dirty="0">
                  <a:ln>
                    <a:solidFill>
                      <a:schemeClr val="dk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다양한 환경 개발 가능</a:t>
              </a:r>
              <a:endParaRPr lang="en-US" altLang="ko-KR" sz="900" dirty="0">
                <a:ln>
                  <a:solidFill>
                    <a:schemeClr val="dk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 (</a:t>
              </a:r>
              <a:r>
                <a:rPr lang="ko-KR" altLang="en-US" sz="900" b="1" dirty="0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웹</a:t>
              </a:r>
              <a:r>
                <a:rPr lang="en-US" altLang="ko-KR" sz="900" b="1" dirty="0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,  </a:t>
              </a:r>
              <a:r>
                <a:rPr lang="ko-KR" altLang="en-US" sz="900" b="1" dirty="0" err="1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안드로이드</a:t>
              </a:r>
              <a:r>
                <a:rPr lang="en-US" altLang="ko-KR" sz="900" b="1" dirty="0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, IOS</a:t>
              </a:r>
              <a:r>
                <a:rPr lang="en-US" altLang="ko-KR" sz="900" b="1" dirty="0" smtClean="0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 (</a:t>
              </a:r>
              <a:r>
                <a:rPr lang="ko-KR" altLang="en-US" sz="900" b="1" dirty="0" smtClean="0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응용 프로그램</a:t>
              </a:r>
              <a:r>
                <a:rPr lang="en-US" altLang="ko-KR" sz="900" b="1" dirty="0" smtClean="0">
                  <a:ln>
                    <a:solidFill>
                      <a:schemeClr val="dk1"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)</a:t>
              </a:r>
              <a:endParaRPr lang="en-US" altLang="ko-KR" sz="900" b="1" dirty="0">
                <a:ln>
                  <a:solidFill>
                    <a:schemeClr val="dk1">
                      <a:alpha val="0"/>
                    </a:schemeClr>
                  </a:solidFill>
                </a:ln>
                <a:solidFill>
                  <a:srgbClr val="207AE8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55964" y="5237985"/>
              <a:ext cx="1560945" cy="2863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01787" y="5207961"/>
              <a:ext cx="12503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개발역량</a:t>
              </a:r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197347" y="4241554"/>
            <a:ext cx="1581028" cy="2616446"/>
            <a:chOff x="3197347" y="4287611"/>
            <a:chExt cx="1581028" cy="2616446"/>
          </a:xfrm>
        </p:grpSpPr>
        <p:sp>
          <p:nvSpPr>
            <p:cNvPr id="31" name="TextBox 30"/>
            <p:cNvSpPr txBox="1"/>
            <p:nvPr/>
          </p:nvSpPr>
          <p:spPr>
            <a:xfrm>
              <a:off x="3228688" y="5648329"/>
              <a:ext cx="1549687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sz="900">
                  <a:ln>
                    <a:solidFill>
                      <a:schemeClr val="dk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en-US" altLang="ko-KR" dirty="0" smtClean="0">
                  <a:latin typeface="+mj-ea"/>
                  <a:ea typeface="+mj-ea"/>
                </a:rPr>
                <a:t>IT</a:t>
              </a:r>
              <a:r>
                <a:rPr lang="ko-KR" altLang="en-US" dirty="0" smtClean="0">
                  <a:latin typeface="+mj-ea"/>
                  <a:ea typeface="+mj-ea"/>
                </a:rPr>
                <a:t> </a:t>
              </a:r>
              <a:r>
                <a:rPr lang="ko-KR" altLang="en-US" dirty="0">
                  <a:latin typeface="+mj-ea"/>
                  <a:ea typeface="+mj-ea"/>
                </a:rPr>
                <a:t>시장 상위 </a:t>
              </a:r>
              <a:r>
                <a:rPr lang="ko-KR" altLang="en-US" dirty="0" smtClean="0">
                  <a:latin typeface="+mj-ea"/>
                  <a:ea typeface="+mj-ea"/>
                </a:rPr>
                <a:t>작업자 </a:t>
              </a:r>
              <a:r>
                <a:rPr lang="ko-KR" altLang="en-US" dirty="0">
                  <a:latin typeface="+mj-ea"/>
                  <a:ea typeface="+mj-ea"/>
                </a:rPr>
                <a:t>전문가 보유 </a:t>
              </a:r>
              <a:endParaRPr lang="en-US" altLang="ko-KR" b="1" dirty="0">
                <a:solidFill>
                  <a:srgbClr val="207AE8"/>
                </a:solidFill>
                <a:latin typeface="+mj-ea"/>
                <a:ea typeface="+mj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en-US" altLang="ko-KR" dirty="0" smtClean="0">
                  <a:latin typeface="+mj-ea"/>
                  <a:ea typeface="+mj-ea"/>
                </a:rPr>
                <a:t>KOSA</a:t>
              </a:r>
              <a:r>
                <a:rPr lang="ko-KR" altLang="en-US" dirty="0" smtClean="0">
                  <a:latin typeface="+mj-ea"/>
                  <a:ea typeface="+mj-ea"/>
                </a:rPr>
                <a:t>등록 전문업체</a:t>
              </a:r>
              <a:endParaRPr lang="en-US" altLang="ko-KR" dirty="0">
                <a:latin typeface="+mj-ea"/>
                <a:ea typeface="+mj-ea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(</a:t>
              </a:r>
              <a:r>
                <a:rPr lang="ko-KR" altLang="en-US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한국소프트웨어 산업협회</a:t>
              </a:r>
              <a:r>
                <a:rPr lang="en-US" altLang="ko-KR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rgbClr val="207AE8"/>
                </a:solidFill>
                <a:latin typeface="+mj-ea"/>
                <a:ea typeface="+mj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ko-KR" altLang="en-US" dirty="0">
                  <a:latin typeface="+mj-ea"/>
                  <a:ea typeface="+mj-ea"/>
                </a:rPr>
                <a:t>다양한 </a:t>
              </a:r>
              <a:r>
                <a:rPr lang="en-US" altLang="ko-KR" dirty="0" smtClean="0">
                  <a:latin typeface="+mj-ea"/>
                  <a:ea typeface="+mj-ea"/>
                </a:rPr>
                <a:t>IT</a:t>
              </a:r>
              <a:r>
                <a:rPr lang="ko-KR" altLang="en-US" dirty="0" smtClean="0">
                  <a:latin typeface="+mj-ea"/>
                  <a:ea typeface="+mj-ea"/>
                </a:rPr>
                <a:t>플랫폼 시범 </a:t>
              </a:r>
              <a:r>
                <a:rPr lang="ko-KR" altLang="en-US" dirty="0">
                  <a:latin typeface="+mj-ea"/>
                  <a:ea typeface="+mj-ea"/>
                </a:rPr>
                <a:t>사업 수행</a:t>
              </a:r>
              <a:r>
                <a:rPr lang="en-US" altLang="ko-KR" dirty="0">
                  <a:latin typeface="+mj-ea"/>
                  <a:ea typeface="+mj-ea"/>
                </a:rPr>
                <a:t> </a:t>
              </a:r>
              <a:r>
                <a:rPr lang="en-US" altLang="ko-KR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(</a:t>
              </a:r>
              <a:r>
                <a:rPr lang="ko-KR" altLang="en-US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코</a:t>
              </a:r>
              <a:r>
                <a:rPr lang="ko-KR" altLang="en-US" b="1" dirty="0">
                  <a:solidFill>
                    <a:srgbClr val="207AE8"/>
                  </a:solidFill>
                  <a:latin typeface="+mj-ea"/>
                  <a:ea typeface="+mj-ea"/>
                </a:rPr>
                <a:t>인</a:t>
              </a:r>
              <a:r>
                <a:rPr lang="en-US" altLang="ko-KR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 err="1" smtClean="0">
                  <a:solidFill>
                    <a:srgbClr val="207AE8"/>
                  </a:solidFill>
                  <a:latin typeface="+mj-ea"/>
                  <a:ea typeface="+mj-ea"/>
                </a:rPr>
                <a:t>에듀테크</a:t>
              </a:r>
              <a:r>
                <a:rPr lang="en-US" altLang="ko-KR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매거진</a:t>
              </a:r>
              <a:r>
                <a:rPr lang="en-US" altLang="ko-KR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rgbClr val="207AE8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73900" y="4287611"/>
              <a:ext cx="86434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07AE8"/>
                      </a:gs>
                      <a:gs pos="100000">
                        <a:srgbClr val="1B9C7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A</a:t>
              </a:r>
              <a:endParaRPr lang="ko-KR" altLang="en-US" sz="8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rgbClr val="207AE8"/>
                    </a:gs>
                    <a:gs pos="100000">
                      <a:srgbClr val="1B9C7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197347" y="5237985"/>
              <a:ext cx="1560945" cy="2863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80432" y="5207961"/>
              <a:ext cx="82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경험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581590" y="4241149"/>
            <a:ext cx="1700955" cy="2450652"/>
            <a:chOff x="7581590" y="4287206"/>
            <a:chExt cx="1700955" cy="2450652"/>
          </a:xfrm>
        </p:grpSpPr>
        <p:sp>
          <p:nvSpPr>
            <p:cNvPr id="32" name="TextBox 31"/>
            <p:cNvSpPr txBox="1"/>
            <p:nvPr/>
          </p:nvSpPr>
          <p:spPr>
            <a:xfrm>
              <a:off x="7581590" y="5648329"/>
              <a:ext cx="1700955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sz="900">
                  <a:ln>
                    <a:solidFill>
                      <a:schemeClr val="dk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ko-KR" altLang="en-US" dirty="0" smtClean="0">
                  <a:latin typeface="+mj-ea"/>
                  <a:ea typeface="+mj-ea"/>
                </a:rPr>
                <a:t>공기업 및</a:t>
              </a:r>
              <a:r>
                <a:rPr lang="en-US" altLang="ko-KR" dirty="0" smtClean="0">
                  <a:latin typeface="+mj-ea"/>
                  <a:ea typeface="+mj-ea"/>
                </a:rPr>
                <a:t> </a:t>
              </a:r>
              <a:r>
                <a:rPr lang="ko-KR" altLang="en-US" dirty="0">
                  <a:latin typeface="+mj-ea"/>
                  <a:ea typeface="+mj-ea"/>
                </a:rPr>
                <a:t>대기업 프로젝트 수주</a:t>
              </a:r>
              <a:r>
                <a:rPr lang="en-US" altLang="ko-KR" dirty="0">
                  <a:latin typeface="+mj-ea"/>
                  <a:ea typeface="+mj-ea"/>
                </a:rPr>
                <a:t> </a:t>
              </a:r>
              <a:r>
                <a:rPr lang="ko-KR" altLang="en-US" dirty="0">
                  <a:latin typeface="+mj-ea"/>
                  <a:ea typeface="+mj-ea"/>
                </a:rPr>
                <a:t>경험</a:t>
              </a:r>
              <a:endParaRPr lang="en-US" altLang="ko-KR" dirty="0">
                <a:latin typeface="+mj-ea"/>
                <a:ea typeface="+mj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ko-KR" altLang="en-US" dirty="0">
                  <a:latin typeface="+mj-ea"/>
                  <a:ea typeface="+mj-ea"/>
                </a:rPr>
                <a:t>연 평균 </a:t>
              </a:r>
              <a:r>
                <a:rPr lang="ko-KR" altLang="en-US" dirty="0" smtClean="0">
                  <a:latin typeface="+mj-ea"/>
                  <a:ea typeface="+mj-ea"/>
                </a:rPr>
                <a:t>누적 클라이언트 기업 </a:t>
              </a:r>
              <a:r>
                <a:rPr lang="en-US" altLang="ko-KR" dirty="0" smtClean="0">
                  <a:latin typeface="+mj-ea"/>
                  <a:ea typeface="+mj-ea"/>
                </a:rPr>
                <a:t>10</a:t>
              </a:r>
              <a:r>
                <a:rPr lang="ko-KR" altLang="en-US" dirty="0" smtClean="0">
                  <a:latin typeface="+mj-ea"/>
                  <a:ea typeface="+mj-ea"/>
                </a:rPr>
                <a:t>곳 이상</a:t>
              </a:r>
              <a:endParaRPr lang="en-US" altLang="ko-KR" dirty="0">
                <a:latin typeface="+mj-ea"/>
                <a:ea typeface="+mj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ko-KR" altLang="en-US" dirty="0">
                  <a:latin typeface="+mj-ea"/>
                  <a:ea typeface="+mj-ea"/>
                </a:rPr>
                <a:t>별도 영업 인력이 없음</a:t>
              </a:r>
              <a:r>
                <a:rPr lang="en-US" altLang="ko-KR" dirty="0">
                  <a:latin typeface="+mj-ea"/>
                  <a:ea typeface="+mj-ea"/>
                </a:rPr>
                <a:t>, </a:t>
              </a:r>
              <a:r>
                <a:rPr lang="ko-KR" altLang="en-US" dirty="0">
                  <a:latin typeface="+mj-ea"/>
                  <a:ea typeface="+mj-ea"/>
                </a:rPr>
                <a:t>영업 인력 보강 예정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37876" y="4287206"/>
              <a:ext cx="15007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07AE8"/>
                      </a:gs>
                      <a:gs pos="100000">
                        <a:srgbClr val="1B9C7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B+</a:t>
              </a:r>
              <a:endParaRPr lang="ko-KR" altLang="en-US" sz="8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rgbClr val="207AE8"/>
                    </a:gs>
                    <a:gs pos="100000">
                      <a:srgbClr val="1B9C7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680113" y="5237985"/>
              <a:ext cx="1560945" cy="2863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16608" y="5207556"/>
              <a:ext cx="82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영업</a:t>
              </a:r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912958" y="4239923"/>
            <a:ext cx="1618641" cy="2285679"/>
            <a:chOff x="9912958" y="4285980"/>
            <a:chExt cx="1618641" cy="2285679"/>
          </a:xfrm>
        </p:grpSpPr>
        <p:sp>
          <p:nvSpPr>
            <p:cNvPr id="33" name="TextBox 32"/>
            <p:cNvSpPr txBox="1"/>
            <p:nvPr/>
          </p:nvSpPr>
          <p:spPr>
            <a:xfrm>
              <a:off x="9912958" y="5648329"/>
              <a:ext cx="16186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sz="900">
                  <a:ln>
                    <a:solidFill>
                      <a:schemeClr val="dk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en-US" altLang="ko-KR" dirty="0" smtClean="0">
                  <a:latin typeface="+mj-ea"/>
                  <a:ea typeface="+mj-ea"/>
                </a:rPr>
                <a:t>2021</a:t>
              </a:r>
              <a:r>
                <a:rPr lang="ko-KR" altLang="en-US" dirty="0" smtClean="0">
                  <a:latin typeface="+mj-ea"/>
                  <a:ea typeface="+mj-ea"/>
                </a:rPr>
                <a:t>년 </a:t>
              </a:r>
              <a:r>
                <a:rPr lang="ko-KR" altLang="en-US" dirty="0">
                  <a:latin typeface="+mj-ea"/>
                  <a:ea typeface="+mj-ea"/>
                </a:rPr>
                <a:t>회사 생존 자금 보유</a:t>
              </a:r>
              <a:endParaRPr lang="en-US" altLang="ko-KR" dirty="0">
                <a:latin typeface="+mj-ea"/>
                <a:ea typeface="+mj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ko-KR" altLang="en-US" dirty="0">
                  <a:latin typeface="+mj-ea"/>
                  <a:ea typeface="+mj-ea"/>
                </a:rPr>
                <a:t>사업 투여 회사 보유 자금 </a:t>
              </a:r>
              <a:r>
                <a:rPr lang="en-US" altLang="ko-KR" dirty="0">
                  <a:latin typeface="+mj-ea"/>
                  <a:ea typeface="+mj-ea"/>
                </a:rPr>
                <a:t>1</a:t>
              </a:r>
              <a:r>
                <a:rPr lang="ko-KR" altLang="en-US" dirty="0">
                  <a:latin typeface="+mj-ea"/>
                  <a:ea typeface="+mj-ea"/>
                </a:rPr>
                <a:t>억</a:t>
              </a:r>
              <a:endParaRPr lang="en-US" altLang="ko-KR" dirty="0">
                <a:latin typeface="+mj-ea"/>
                <a:ea typeface="+mj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ko-KR" altLang="en-US" dirty="0">
                  <a:latin typeface="+mj-ea"/>
                  <a:ea typeface="+mj-ea"/>
                </a:rPr>
                <a:t>투자 유치 필요 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19785" y="4285980"/>
              <a:ext cx="15007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07AE8"/>
                      </a:gs>
                      <a:gs pos="100000">
                        <a:srgbClr val="1B9C7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B+</a:t>
              </a:r>
              <a:endParaRPr lang="ko-KR" altLang="en-US" sz="8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rgbClr val="207AE8"/>
                    </a:gs>
                    <a:gs pos="100000">
                      <a:srgbClr val="1B9C7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921495" y="5237985"/>
              <a:ext cx="1560945" cy="2863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304422" y="5206330"/>
              <a:ext cx="821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재무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388407" y="4239923"/>
            <a:ext cx="1611268" cy="2285679"/>
            <a:chOff x="5388407" y="4285980"/>
            <a:chExt cx="1611268" cy="2285679"/>
          </a:xfrm>
        </p:grpSpPr>
        <p:sp>
          <p:nvSpPr>
            <p:cNvPr id="39" name="TextBox 38"/>
            <p:cNvSpPr txBox="1"/>
            <p:nvPr/>
          </p:nvSpPr>
          <p:spPr>
            <a:xfrm>
              <a:off x="5780427" y="4285980"/>
              <a:ext cx="86434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07AE8"/>
                      </a:gs>
                      <a:gs pos="100000">
                        <a:srgbClr val="1B9C76"/>
                      </a:gs>
                    </a:gsLst>
                    <a:lin ang="2700000" scaled="0"/>
                  </a:gradFill>
                  <a:latin typeface="+mj-ea"/>
                  <a:ea typeface="+mj-ea"/>
                </a:rPr>
                <a:t>A</a:t>
              </a:r>
              <a:endParaRPr lang="ko-KR" altLang="en-US" sz="8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rgbClr val="207AE8"/>
                    </a:gs>
                    <a:gs pos="100000">
                      <a:srgbClr val="1B9C76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438730" y="5237985"/>
              <a:ext cx="1560945" cy="2863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74165" y="5206330"/>
              <a:ext cx="12503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핵심인력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88407" y="5648329"/>
              <a:ext cx="15942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sz="900">
                  <a:ln>
                    <a:solidFill>
                      <a:schemeClr val="dk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ko-KR" altLang="en-US" dirty="0">
                  <a:latin typeface="+mj-ea"/>
                  <a:ea typeface="+mj-ea"/>
                </a:rPr>
                <a:t>문제 해결에 강한 핵심 인력</a:t>
              </a:r>
              <a:endParaRPr lang="en-US" altLang="ko-KR" dirty="0">
                <a:latin typeface="+mj-ea"/>
                <a:ea typeface="+mj-ea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■ </a:t>
              </a:r>
              <a:r>
                <a:rPr lang="en-US" altLang="ko-KR" dirty="0" smtClean="0">
                  <a:latin typeface="+mj-ea"/>
                  <a:ea typeface="+mj-ea"/>
                </a:rPr>
                <a:t>10</a:t>
              </a:r>
              <a:r>
                <a:rPr lang="ko-KR" altLang="en-US" dirty="0" smtClean="0">
                  <a:latin typeface="+mj-ea"/>
                  <a:ea typeface="+mj-ea"/>
                </a:rPr>
                <a:t>년 경력 </a:t>
              </a:r>
              <a:r>
                <a:rPr lang="ko-KR" altLang="en-US" dirty="0">
                  <a:latin typeface="+mj-ea"/>
                  <a:ea typeface="+mj-ea"/>
                </a:rPr>
                <a:t>인력 </a:t>
              </a:r>
              <a:r>
                <a:rPr lang="en-US" altLang="ko-KR" dirty="0" smtClean="0">
                  <a:latin typeface="+mj-ea"/>
                  <a:ea typeface="+mj-ea"/>
                </a:rPr>
                <a:t>3</a:t>
              </a:r>
              <a:r>
                <a:rPr lang="ko-KR" altLang="en-US" dirty="0" smtClean="0">
                  <a:latin typeface="+mj-ea"/>
                  <a:ea typeface="+mj-ea"/>
                </a:rPr>
                <a:t>인</a:t>
              </a:r>
              <a:r>
                <a:rPr lang="en-US" altLang="ko-KR" dirty="0" smtClean="0">
                  <a:latin typeface="+mj-ea"/>
                  <a:ea typeface="+mj-ea"/>
                </a:rPr>
                <a:t> </a:t>
              </a:r>
              <a:r>
                <a:rPr lang="en-US" altLang="ko-KR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(</a:t>
              </a:r>
              <a:r>
                <a:rPr lang="ko-KR" altLang="en-US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기획 </a:t>
              </a:r>
              <a:r>
                <a:rPr lang="en-US" altLang="ko-KR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1</a:t>
              </a:r>
              <a:r>
                <a:rPr lang="ko-KR" altLang="en-US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인</a:t>
              </a:r>
              <a:r>
                <a:rPr lang="en-US" altLang="ko-KR" b="1" dirty="0">
                  <a:solidFill>
                    <a:srgbClr val="207AE8"/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디자이너 </a:t>
              </a:r>
              <a:r>
                <a:rPr lang="en-US" altLang="ko-KR" b="1" dirty="0">
                  <a:solidFill>
                    <a:srgbClr val="207AE8"/>
                  </a:solidFill>
                  <a:latin typeface="+mj-ea"/>
                  <a:ea typeface="+mj-ea"/>
                </a:rPr>
                <a:t>1</a:t>
              </a:r>
              <a:r>
                <a:rPr lang="ko-KR" altLang="en-US" b="1" dirty="0">
                  <a:solidFill>
                    <a:srgbClr val="207AE8"/>
                  </a:solidFill>
                  <a:latin typeface="+mj-ea"/>
                  <a:ea typeface="+mj-ea"/>
                </a:rPr>
                <a:t>인</a:t>
              </a:r>
              <a:r>
                <a:rPr lang="en-US" altLang="ko-KR" b="1" dirty="0">
                  <a:solidFill>
                    <a:srgbClr val="207AE8"/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개발 및 </a:t>
              </a:r>
              <a:r>
                <a:rPr lang="ko-KR" altLang="en-US" b="1" dirty="0" err="1" smtClean="0">
                  <a:solidFill>
                    <a:srgbClr val="207AE8"/>
                  </a:solidFill>
                  <a:latin typeface="+mj-ea"/>
                  <a:ea typeface="+mj-ea"/>
                </a:rPr>
                <a:t>퍼블리셔</a:t>
              </a:r>
              <a:r>
                <a:rPr lang="ko-KR" altLang="en-US" b="1" dirty="0" smtClean="0">
                  <a:solidFill>
                    <a:srgbClr val="207AE8"/>
                  </a:solidFill>
                  <a:latin typeface="+mj-ea"/>
                  <a:ea typeface="+mj-ea"/>
                </a:rPr>
                <a:t> </a:t>
              </a:r>
              <a:r>
                <a:rPr lang="en-US" altLang="ko-KR" b="1" dirty="0">
                  <a:solidFill>
                    <a:srgbClr val="207AE8"/>
                  </a:solidFill>
                  <a:latin typeface="+mj-ea"/>
                  <a:ea typeface="+mj-ea"/>
                </a:rPr>
                <a:t>1</a:t>
              </a:r>
              <a:r>
                <a:rPr lang="ko-KR" altLang="en-US" b="1" dirty="0">
                  <a:solidFill>
                    <a:srgbClr val="207AE8"/>
                  </a:solidFill>
                  <a:latin typeface="+mj-ea"/>
                  <a:ea typeface="+mj-ea"/>
                </a:rPr>
                <a:t>인</a:t>
              </a:r>
              <a:r>
                <a:rPr lang="en-US" altLang="ko-KR" b="1" dirty="0">
                  <a:solidFill>
                    <a:srgbClr val="207AE8"/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pic>
        <p:nvPicPr>
          <p:cNvPr id="3074" name="Picture 2" descr="C:\Users\HOME\Desktop\사업자등록증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739" y="1943100"/>
            <a:ext cx="1623036" cy="23209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042957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양쪽 모서리가 둥근 사각형 39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1025" y="1019175"/>
            <a:ext cx="8765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8.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쿠폰 정보 조회 어플리케이션 디자인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해당어플은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운영상 현재 서비스 되고 있지 않습니다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.)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575" y="1676400"/>
            <a:ext cx="2330567" cy="41432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7353" y="1657349"/>
            <a:ext cx="2144879" cy="41765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5502" y="1636144"/>
            <a:ext cx="2327458" cy="45320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2238" y="1685925"/>
            <a:ext cx="2153537" cy="41934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01572" y="1419225"/>
            <a:ext cx="1899627" cy="53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0100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3450" y="3228975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감사합니다</a:t>
            </a:r>
            <a:r>
              <a:rPr lang="en-US" altLang="ko-KR" sz="3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.</a:t>
            </a:r>
            <a:endParaRPr lang="ko-KR" altLang="en-US" sz="3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1650" y="1238250"/>
            <a:ext cx="9027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그외의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더 많은 포트폴리오는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IDDMGLOBAL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홈페이지를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통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해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서도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확인 가능하십니다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(https://iddmglobal.co.kr/portfolio)</a:t>
            </a:r>
            <a:endParaRPr lang="ko-KR" altLang="en-US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771" y="253641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01.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회사 소개</a:t>
            </a:r>
          </a:p>
        </p:txBody>
      </p:sp>
      <p:sp>
        <p:nvSpPr>
          <p:cNvPr id="3" name="양쪽 모서리가 둥근 사각형 2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9753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04418" y="1338489"/>
            <a:ext cx="2141347" cy="461665"/>
            <a:chOff x="904418" y="1222375"/>
            <a:chExt cx="2141347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1213212" y="1222375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rgbClr val="294B83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비전과 미션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18" y="1320107"/>
              <a:ext cx="295732" cy="295732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882650" y="3140264"/>
            <a:ext cx="716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07AE8"/>
                </a:solidFill>
                <a:latin typeface="+mj-ea"/>
                <a:ea typeface="+mj-ea"/>
              </a:rPr>
              <a:t>M</a:t>
            </a:r>
            <a:r>
              <a:rPr lang="en-US" altLang="ko-KR" sz="3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ission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356542" y="4036571"/>
            <a:ext cx="8987607" cy="2439229"/>
            <a:chOff x="1331185" y="4055621"/>
            <a:chExt cx="8489132" cy="2439229"/>
          </a:xfrm>
        </p:grpSpPr>
        <p:sp>
          <p:nvSpPr>
            <p:cNvPr id="10" name="직사각형 9"/>
            <p:cNvSpPr/>
            <p:nvPr/>
          </p:nvSpPr>
          <p:spPr>
            <a:xfrm>
              <a:off x="1331185" y="4055621"/>
              <a:ext cx="8489132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■ </a:t>
              </a:r>
              <a:r>
                <a:rPr lang="ko-KR" altLang="en-US" sz="2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생활을</a:t>
              </a:r>
              <a:r>
                <a:rPr lang="ko-KR" altLang="en-US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 편리하게</a:t>
              </a:r>
              <a:r>
                <a:rPr lang="en-US" altLang="ko-KR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삶의 질을 </a:t>
              </a:r>
              <a:r>
                <a:rPr lang="ko-KR" altLang="en-US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풍요롭게</a:t>
              </a:r>
              <a:endParaRPr lang="en-US" altLang="ko-KR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endParaRPr lang="en-US" altLang="ko-KR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endParaRPr lang="en-US" altLang="ko-KR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endParaRPr lang="en-US" altLang="ko-KR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07AE8"/>
                </a:solidFill>
                <a:latin typeface="+mj-ea"/>
                <a:ea typeface="+mj-ea"/>
              </a:endParaRPr>
            </a:p>
            <a:p>
              <a:r>
                <a:rPr lang="en-US" altLang="ko-KR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■ </a:t>
              </a:r>
              <a:r>
                <a:rPr lang="en-US" altLang="ko-KR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 </a:t>
              </a:r>
              <a:r>
                <a:rPr lang="en-US" altLang="ko-KR" sz="2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IT</a:t>
              </a:r>
              <a:r>
                <a:rPr lang="ko-KR" altLang="en-US" sz="2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개발자 </a:t>
              </a:r>
              <a:r>
                <a:rPr lang="ko-KR" altLang="en-US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로써</a:t>
              </a:r>
              <a:r>
                <a:rPr lang="en-US" altLang="ko-KR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,</a:t>
              </a:r>
              <a:r>
                <a:rPr lang="ko-KR" altLang="en-US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07AE8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양질의 </a:t>
              </a:r>
              <a:r>
                <a:rPr lang="ko-KR" altLang="en-US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일자리 제공</a:t>
              </a:r>
              <a:endParaRPr lang="en-US" altLang="ko-KR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90717" y="4497685"/>
              <a:ext cx="793750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IT</a:t>
              </a:r>
              <a:r>
                <a:rPr lang="ko-KR" altLang="en-US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는 미래 생활에 있어서 필수요건입니다</a:t>
              </a:r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.</a:t>
              </a:r>
              <a:endParaRPr lang="en-US" altLang="ko-KR" sz="14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모든 인류의 삶에 플랫폼은 없어선 안 될 도구인 만큼 삶의 질을 풍요롭게 할 수 있도록 하겠습니다</a:t>
              </a:r>
              <a:r>
                <a:rPr lang="en-US" altLang="ko-KR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.</a:t>
              </a:r>
              <a:endParaRPr lang="en-US" altLang="ko-KR" sz="14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578017" y="5756186"/>
              <a:ext cx="824230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서비스 제공자가 행복해져야 고객에게 행복을 제공할 수 있습니다</a:t>
              </a:r>
              <a:r>
                <a:rPr lang="en-US" altLang="ko-KR" sz="14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아직 드러나지 않은 수 많은 글로벌 재능 </a:t>
              </a:r>
              <a:r>
                <a:rPr lang="ko-KR" altLang="en-US" sz="14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제공자들에게 행복한 양질의 일자리를 만들 것 입니다</a:t>
              </a:r>
              <a:r>
                <a:rPr lang="en-US" altLang="ko-KR" sz="14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.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73666" y="1746250"/>
            <a:ext cx="8466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07AE8"/>
                </a:solidFill>
                <a:latin typeface="+mj-ea"/>
                <a:ea typeface="+mj-ea"/>
              </a:rPr>
              <a:t>V</a:t>
            </a:r>
            <a:r>
              <a:rPr lang="en-US" altLang="ko-KR" sz="3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390657" y="2594060"/>
            <a:ext cx="43717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+mj-ea"/>
                <a:ea typeface="+mj-ea"/>
              </a:rPr>
              <a:t>“</a:t>
            </a:r>
            <a:r>
              <a:rPr lang="ko-KR" altLang="en-US" sz="2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+mj-ea"/>
                <a:ea typeface="+mj-ea"/>
              </a:rPr>
              <a:t>인류의 편의를 위한 플랫폼 서비스</a:t>
            </a:r>
            <a:r>
              <a:rPr lang="en-US" altLang="ko-KR" sz="2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+mj-ea"/>
                <a:ea typeface="+mj-ea"/>
              </a:rPr>
              <a:t>”</a:t>
            </a:r>
            <a:endParaRPr lang="en-US" altLang="ko-KR" sz="2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148406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8" grpId="0"/>
      <p:bldP spid="8" grpId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81075" y="1095375"/>
            <a:ext cx="651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1.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그누보드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 기반 가구 판매 쇼핑몰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PC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화면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(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반응형으로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 제작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)</a:t>
            </a:r>
            <a:endParaRPr lang="ko-KR" altLang="en-US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</a:endParaRPr>
          </a:p>
        </p:txBody>
      </p:sp>
      <p:pic>
        <p:nvPicPr>
          <p:cNvPr id="1026" name="Picture 2" descr="C:\Users\머니머신\Desktop\park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618" y="1566618"/>
            <a:ext cx="6972007" cy="3559162"/>
          </a:xfrm>
          <a:prstGeom prst="rect">
            <a:avLst/>
          </a:prstGeom>
          <a:noFill/>
        </p:spPr>
      </p:pic>
      <p:pic>
        <p:nvPicPr>
          <p:cNvPr id="1027" name="Picture 3" descr="C:\Users\머니머신\Desktop\parks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6337" y="3076575"/>
            <a:ext cx="6509796" cy="33146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81075" y="1095375"/>
            <a:ext cx="692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1.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그누보드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 기반 가구 판매 쇼핑몰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모바일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화면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(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반응형으로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 제작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)</a:t>
            </a:r>
            <a:endParaRPr lang="ko-KR" altLang="en-US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</a:endParaRPr>
          </a:p>
        </p:txBody>
      </p:sp>
      <p:pic>
        <p:nvPicPr>
          <p:cNvPr id="2050" name="Picture 2" descr="C:\Users\머니머신\Desktop\parks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9512" y="1724025"/>
            <a:ext cx="2594015" cy="4591050"/>
          </a:xfrm>
          <a:prstGeom prst="rect">
            <a:avLst/>
          </a:prstGeom>
          <a:noFill/>
        </p:spPr>
      </p:pic>
      <p:pic>
        <p:nvPicPr>
          <p:cNvPr id="2051" name="Picture 3" descr="C:\Users\머니머신\Desktop\parks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7237" y="1726370"/>
            <a:ext cx="2594015" cy="4583943"/>
          </a:xfrm>
          <a:prstGeom prst="rect">
            <a:avLst/>
          </a:prstGeom>
          <a:noFill/>
        </p:spPr>
      </p:pic>
      <p:pic>
        <p:nvPicPr>
          <p:cNvPr id="2052" name="Picture 4" descr="C:\Users\머니머신\Desktop\parks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4178" y="1685925"/>
            <a:ext cx="2608228" cy="4591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81075" y="1095375"/>
            <a:ext cx="7217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2.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워드프레스 기반 프로그램 판매 쇼핑몰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PC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화면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(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반응형으로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 제작</a:t>
            </a:r>
          </a:p>
        </p:txBody>
      </p:sp>
      <p:pic>
        <p:nvPicPr>
          <p:cNvPr id="41986" name="Picture 2" descr="마케팅머신 쇼핑몰 웹사이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4176" y="1530510"/>
            <a:ext cx="3956049" cy="497802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829300" y="1571625"/>
            <a:ext cx="5357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사용된 플러그인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우커머스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(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쇼핑몰 플러그인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                  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기간 만료 확인 플러그인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(30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일단위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기간확인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                       PGALL (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정기결제 지원 플러그인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41988" name="Picture 4" descr="마케팅머신 쇼핑몰 웹사이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5676" y="2619375"/>
            <a:ext cx="5606228" cy="37228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81075" y="1095375"/>
            <a:ext cx="770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2.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워드프레스 기반 프로그램 판매 쇼핑몰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모바일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 화면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(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반응형으로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 제작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)</a:t>
            </a:r>
            <a:endParaRPr lang="ko-KR" altLang="en-US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</a:endParaRPr>
          </a:p>
        </p:txBody>
      </p:sp>
      <p:pic>
        <p:nvPicPr>
          <p:cNvPr id="2050" name="Picture 2" descr="C:\Users\머니머신\Desktop\모바일 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5239" y="1571624"/>
            <a:ext cx="2681286" cy="4802415"/>
          </a:xfrm>
          <a:prstGeom prst="rect">
            <a:avLst/>
          </a:prstGeom>
          <a:noFill/>
        </p:spPr>
      </p:pic>
      <p:pic>
        <p:nvPicPr>
          <p:cNvPr id="2051" name="Picture 3" descr="C:\Users\머니머신\Desktop\모바일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575" y="1592421"/>
            <a:ext cx="2718631" cy="4794947"/>
          </a:xfrm>
          <a:prstGeom prst="rect">
            <a:avLst/>
          </a:prstGeom>
          <a:noFill/>
        </p:spPr>
      </p:pic>
      <p:pic>
        <p:nvPicPr>
          <p:cNvPr id="2052" name="Picture 4" descr="C:\Users\머니머신\Desktop\모바일 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24013" y="1597667"/>
            <a:ext cx="2696224" cy="4772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81075" y="1095375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3.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워드프레스 기반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O2O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플랫폼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PC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버전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6961" y="971550"/>
            <a:ext cx="75632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사용된 플러그인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: </a:t>
            </a:r>
            <a:r>
              <a:rPr lang="en-US" altLang="ko-KR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Kboard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(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게시판 및 공지사항 관리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                      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퍼스트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컨텐츠몰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재능마켓 재능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등록및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프로젝트 관리를 위한 플러그인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                       </a:t>
            </a:r>
            <a:r>
              <a:rPr lang="en-US" altLang="ko-KR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Wordfence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(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스팸및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로그인 무단 접속 시도 방지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41991" name="Picture 7" descr="C:\Users\머니머신\Desktop\aa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8354"/>
            <a:ext cx="7035043" cy="3587725"/>
          </a:xfrm>
          <a:prstGeom prst="rect">
            <a:avLst/>
          </a:prstGeom>
          <a:noFill/>
        </p:spPr>
      </p:pic>
      <p:pic>
        <p:nvPicPr>
          <p:cNvPr id="9" name="Picture 7" descr="C:\Users\머니머신\Desktop\aaa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42976" y="3032150"/>
            <a:ext cx="7020424" cy="3587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532040" y="-3"/>
            <a:ext cx="1504950" cy="161367"/>
          </a:xfrm>
          <a:prstGeom prst="round2SameRect">
            <a:avLst>
              <a:gd name="adj1" fmla="val 14162"/>
              <a:gd name="adj2" fmla="val 0"/>
            </a:avLst>
          </a:prstGeom>
          <a:solidFill>
            <a:srgbClr val="294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539551" y="924084"/>
            <a:ext cx="11132495" cy="70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22771" y="25364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02.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포트폴리오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81075" y="1095375"/>
            <a:ext cx="47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3.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워드프레스 기반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O2O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플랫폼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모바일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 버전</a:t>
            </a:r>
          </a:p>
        </p:txBody>
      </p:sp>
      <p:pic>
        <p:nvPicPr>
          <p:cNvPr id="3074" name="Picture 2" descr="C:\Users\머니머신\Desktop\b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6639" y="1636223"/>
            <a:ext cx="2383402" cy="4509317"/>
          </a:xfrm>
          <a:prstGeom prst="rect">
            <a:avLst/>
          </a:prstGeom>
          <a:noFill/>
        </p:spPr>
      </p:pic>
      <p:pic>
        <p:nvPicPr>
          <p:cNvPr id="3075" name="Picture 3" descr="C:\Users\머니머신\Desktop\b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" y="1724055"/>
            <a:ext cx="2409811" cy="4265035"/>
          </a:xfrm>
          <a:prstGeom prst="rect">
            <a:avLst/>
          </a:prstGeom>
          <a:noFill/>
        </p:spPr>
      </p:pic>
      <p:pic>
        <p:nvPicPr>
          <p:cNvPr id="3076" name="Picture 4" descr="C:\Users\머니머신\Desktop\b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4614" y="1738298"/>
            <a:ext cx="2383402" cy="4225421"/>
          </a:xfrm>
          <a:prstGeom prst="rect">
            <a:avLst/>
          </a:prstGeom>
          <a:noFill/>
        </p:spPr>
      </p:pic>
      <p:pic>
        <p:nvPicPr>
          <p:cNvPr id="3077" name="Picture 5" descr="C:\Users\머니머신\Desktop\b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10689" y="1733550"/>
            <a:ext cx="2383402" cy="4238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695181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2959</TotalTime>
  <Words>628</Words>
  <Application>Microsoft Office PowerPoint</Application>
  <PresentationFormat>사용자 지정</PresentationFormat>
  <Paragraphs>102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회사소개 및 포트폴리오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HOME</cp:lastModifiedBy>
  <cp:revision>306</cp:revision>
  <dcterms:created xsi:type="dcterms:W3CDTF">2017-05-10T01:43:25Z</dcterms:created>
  <dcterms:modified xsi:type="dcterms:W3CDTF">2021-05-05T23:58:45Z</dcterms:modified>
</cp:coreProperties>
</file>